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4" r:id="rId8"/>
    <p:sldId id="262" r:id="rId9"/>
    <p:sldId id="263" r:id="rId10"/>
    <p:sldId id="265" r:id="rId11"/>
    <p:sldId id="266" r:id="rId12"/>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p:scale>
          <a:sx n="71" d="100"/>
          <a:sy n="71" d="100"/>
        </p:scale>
        <p:origin x="64"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07-Dec-19</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921497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07-Dec-19</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7185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07-Dec-19</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757002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07-Dec-19</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640076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07-Dec-19</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421412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07-Dec-19</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474539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07-Dec-19</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6645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07-Dec-19</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72922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07-Dec-19</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003845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07-Dec-19</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‹nº›</a:t>
            </a:fld>
            <a:endParaRPr lang="en-US" dirty="0"/>
          </a:p>
        </p:txBody>
      </p:sp>
    </p:spTree>
    <p:extLst>
      <p:ext uri="{BB962C8B-B14F-4D97-AF65-F5344CB8AC3E}">
        <p14:creationId xmlns:p14="http://schemas.microsoft.com/office/powerpoint/2010/main" val="2686388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07-Dec-19</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752543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07-Dec-19</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‹nº›</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054728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53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20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1B6998-2E24-4109-A947-F031610116D7}"/>
              </a:ext>
            </a:extLst>
          </p:cNvPr>
          <p:cNvPicPr>
            <a:picLocks noChangeAspect="1"/>
          </p:cNvPicPr>
          <p:nvPr/>
        </p:nvPicPr>
        <p:blipFill rotWithShape="1">
          <a:blip r:embed="rId2"/>
          <a:srcRect l="15111" r="1" b="1"/>
          <a:stretch/>
        </p:blipFill>
        <p:spPr>
          <a:xfrm>
            <a:off x="1" y="10"/>
            <a:ext cx="12191999" cy="6857990"/>
          </a:xfrm>
          <a:prstGeom prst="rect">
            <a:avLst/>
          </a:prstGeom>
        </p:spPr>
      </p:pic>
      <p:sp>
        <p:nvSpPr>
          <p:cNvPr id="9" name="Rectangle 8">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C1379B2-D818-4DE6-8FB2-120F52C3B727}"/>
              </a:ext>
            </a:extLst>
          </p:cNvPr>
          <p:cNvSpPr>
            <a:spLocks noGrp="1"/>
          </p:cNvSpPr>
          <p:nvPr>
            <p:ph type="ctrTitle"/>
          </p:nvPr>
        </p:nvSpPr>
        <p:spPr>
          <a:xfrm>
            <a:off x="4985517" y="3331444"/>
            <a:ext cx="6470692" cy="1229306"/>
          </a:xfrm>
        </p:spPr>
        <p:txBody>
          <a:bodyPr>
            <a:normAutofit/>
          </a:bodyPr>
          <a:lstStyle/>
          <a:p>
            <a:r>
              <a:rPr lang="en-US" sz="2600" dirty="0">
                <a:solidFill>
                  <a:schemeClr val="tx1"/>
                </a:solidFill>
              </a:rPr>
              <a:t>The trending venues in Lisbon and Rio de Janeiro.</a:t>
            </a:r>
            <a:br>
              <a:rPr lang="en-US" sz="2600" dirty="0">
                <a:solidFill>
                  <a:schemeClr val="tx1"/>
                </a:solidFill>
              </a:rPr>
            </a:br>
            <a:endParaRPr lang="pt-PT" sz="2600" dirty="0">
              <a:solidFill>
                <a:schemeClr val="tx1"/>
              </a:solidFill>
            </a:endParaRPr>
          </a:p>
        </p:txBody>
      </p:sp>
      <p:sp>
        <p:nvSpPr>
          <p:cNvPr id="3" name="Subtítulo 2">
            <a:extLst>
              <a:ext uri="{FF2B5EF4-FFF2-40B4-BE49-F238E27FC236}">
                <a16:creationId xmlns:a16="http://schemas.microsoft.com/office/drawing/2014/main" id="{95242937-1473-4EDC-A9B3-FB413F7ED5D5}"/>
              </a:ext>
            </a:extLst>
          </p:cNvPr>
          <p:cNvSpPr>
            <a:spLocks noGrp="1"/>
          </p:cNvSpPr>
          <p:nvPr>
            <p:ph type="subTitle" idx="1"/>
          </p:nvPr>
        </p:nvSpPr>
        <p:spPr>
          <a:xfrm>
            <a:off x="4985516" y="4735799"/>
            <a:ext cx="6470693" cy="605256"/>
          </a:xfrm>
        </p:spPr>
        <p:txBody>
          <a:bodyPr>
            <a:normAutofit/>
          </a:bodyPr>
          <a:lstStyle/>
          <a:p>
            <a:pPr>
              <a:lnSpc>
                <a:spcPct val="90000"/>
              </a:lnSpc>
            </a:pPr>
            <a:r>
              <a:rPr lang="en-US" sz="1700" dirty="0"/>
              <a:t>Case study, application of clustering to find similarities between trending places</a:t>
            </a:r>
          </a:p>
          <a:p>
            <a:pPr>
              <a:lnSpc>
                <a:spcPct val="90000"/>
              </a:lnSpc>
            </a:pPr>
            <a:endParaRPr lang="en-US" sz="1700" dirty="0"/>
          </a:p>
          <a:p>
            <a:pPr>
              <a:lnSpc>
                <a:spcPct val="90000"/>
              </a:lnSpc>
            </a:pPr>
            <a:endParaRPr lang="en-US" sz="1700" dirty="0"/>
          </a:p>
        </p:txBody>
      </p:sp>
      <p:cxnSp>
        <p:nvCxnSpPr>
          <p:cNvPr id="11" name="Straight Connector 10">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0211"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D50218C5-E017-43D2-8345-FD9FBF0C99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aixaDeTexto 4">
            <a:extLst>
              <a:ext uri="{FF2B5EF4-FFF2-40B4-BE49-F238E27FC236}">
                <a16:creationId xmlns:a16="http://schemas.microsoft.com/office/drawing/2014/main" id="{28ADB14C-CD91-42A6-887B-2DF46BC76BB5}"/>
              </a:ext>
            </a:extLst>
          </p:cNvPr>
          <p:cNvSpPr txBox="1"/>
          <p:nvPr/>
        </p:nvSpPr>
        <p:spPr>
          <a:xfrm>
            <a:off x="5396753" y="5720840"/>
            <a:ext cx="6562165" cy="584775"/>
          </a:xfrm>
          <a:prstGeom prst="rect">
            <a:avLst/>
          </a:prstGeom>
          <a:noFill/>
        </p:spPr>
        <p:txBody>
          <a:bodyPr wrap="square" rtlCol="0">
            <a:spAutoFit/>
          </a:bodyPr>
          <a:lstStyle/>
          <a:p>
            <a:r>
              <a:rPr lang="en-US" sz="3200" b="1" dirty="0"/>
              <a:t>Alexandre Gomes </a:t>
            </a:r>
            <a:endParaRPr lang="pt-PT" b="1" dirty="0"/>
          </a:p>
        </p:txBody>
      </p:sp>
    </p:spTree>
    <p:extLst>
      <p:ext uri="{BB962C8B-B14F-4D97-AF65-F5344CB8AC3E}">
        <p14:creationId xmlns:p14="http://schemas.microsoft.com/office/powerpoint/2010/main" val="296676337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56905"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6E3122-79AF-47C9-96A8-A23BEA32CE4C}"/>
              </a:ext>
            </a:extLst>
          </p:cNvPr>
          <p:cNvSpPr>
            <a:spLocks noGrp="1"/>
          </p:cNvSpPr>
          <p:nvPr>
            <p:ph type="title"/>
          </p:nvPr>
        </p:nvSpPr>
        <p:spPr>
          <a:xfrm>
            <a:off x="8047939" y="918167"/>
            <a:ext cx="3659246" cy="4519604"/>
          </a:xfrm>
        </p:spPr>
        <p:txBody>
          <a:bodyPr vert="horz" lIns="91440" tIns="45720" rIns="91440" bIns="45720" rtlCol="0" anchor="b">
            <a:normAutofit fontScale="90000"/>
          </a:bodyPr>
          <a:lstStyle/>
          <a:p>
            <a:r>
              <a:rPr lang="en-US" sz="5000" dirty="0">
                <a:solidFill>
                  <a:srgbClr val="FFFFFF"/>
                </a:solidFill>
              </a:rPr>
              <a:t>An example:5th cluster and its characteristics</a:t>
            </a:r>
            <a:br>
              <a:rPr lang="en-US" sz="5000" dirty="0">
                <a:solidFill>
                  <a:srgbClr val="FFFFFF"/>
                </a:solidFill>
              </a:rPr>
            </a:br>
            <a:br>
              <a:rPr lang="en-US" sz="5000" dirty="0">
                <a:solidFill>
                  <a:srgbClr val="FFFFFF"/>
                </a:solidFill>
              </a:rPr>
            </a:br>
            <a:r>
              <a:rPr lang="en-US" sz="2700" dirty="0">
                <a:solidFill>
                  <a:srgbClr val="FFFFFF"/>
                </a:solidFill>
              </a:rPr>
              <a:t>Categories: {entertainment cluster: (majority ) - bars, pubs and clubs}</a:t>
            </a:r>
            <a:br>
              <a:rPr lang="en-US" sz="2700" dirty="0">
                <a:solidFill>
                  <a:srgbClr val="FFFFFF"/>
                </a:solidFill>
              </a:rPr>
            </a:br>
            <a:r>
              <a:rPr lang="en-US" sz="2700" dirty="0">
                <a:solidFill>
                  <a:srgbClr val="FFFFFF"/>
                </a:solidFill>
              </a:rPr>
              <a:t>Price between moderate and Expensive</a:t>
            </a:r>
            <a:endParaRPr lang="en-US" sz="5000" dirty="0">
              <a:solidFill>
                <a:srgbClr val="FFFFFF"/>
              </a:solidFill>
            </a:endParaRPr>
          </a:p>
        </p:txBody>
      </p:sp>
      <p:cxnSp>
        <p:nvCxnSpPr>
          <p:cNvPr id="15"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Imagem 4">
            <a:extLst>
              <a:ext uri="{FF2B5EF4-FFF2-40B4-BE49-F238E27FC236}">
                <a16:creationId xmlns:a16="http://schemas.microsoft.com/office/drawing/2014/main" id="{D510C851-BD79-4748-8B4E-175F599447A3}"/>
              </a:ext>
            </a:extLst>
          </p:cNvPr>
          <p:cNvPicPr>
            <a:picLocks noChangeAspect="1"/>
          </p:cNvPicPr>
          <p:nvPr/>
        </p:nvPicPr>
        <p:blipFill rotWithShape="1">
          <a:blip r:embed="rId2"/>
          <a:srcRect l="5026" r="4055"/>
          <a:stretch/>
        </p:blipFill>
        <p:spPr>
          <a:xfrm>
            <a:off x="0" y="26895"/>
            <a:ext cx="8041719" cy="6795247"/>
          </a:xfrm>
          <a:prstGeom prst="rect">
            <a:avLst/>
          </a:prstGeom>
        </p:spPr>
      </p:pic>
    </p:spTree>
    <p:extLst>
      <p:ext uri="{BB962C8B-B14F-4D97-AF65-F5344CB8AC3E}">
        <p14:creationId xmlns:p14="http://schemas.microsoft.com/office/powerpoint/2010/main" val="387488347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6F53DE-4D18-4A9F-B950-48A4CA97992E}"/>
              </a:ext>
            </a:extLst>
          </p:cNvPr>
          <p:cNvSpPr>
            <a:spLocks noGrp="1"/>
          </p:cNvSpPr>
          <p:nvPr>
            <p:ph type="title"/>
          </p:nvPr>
        </p:nvSpPr>
        <p:spPr/>
        <p:txBody>
          <a:bodyPr/>
          <a:lstStyle/>
          <a:p>
            <a:r>
              <a:rPr lang="en-US" dirty="0"/>
              <a:t>Conclusion</a:t>
            </a:r>
            <a:endParaRPr lang="pt-PT" dirty="0"/>
          </a:p>
        </p:txBody>
      </p:sp>
      <p:sp>
        <p:nvSpPr>
          <p:cNvPr id="3" name="Marcador de Posição de Conteúdo 2">
            <a:extLst>
              <a:ext uri="{FF2B5EF4-FFF2-40B4-BE49-F238E27FC236}">
                <a16:creationId xmlns:a16="http://schemas.microsoft.com/office/drawing/2014/main" id="{56EE81F7-BF28-4692-B42D-5FB4B657E834}"/>
              </a:ext>
            </a:extLst>
          </p:cNvPr>
          <p:cNvSpPr>
            <a:spLocks noGrp="1"/>
          </p:cNvSpPr>
          <p:nvPr>
            <p:ph idx="1"/>
          </p:nvPr>
        </p:nvSpPr>
        <p:spPr/>
        <p:txBody>
          <a:bodyPr/>
          <a:lstStyle/>
          <a:p>
            <a:r>
              <a:rPr lang="en-US" dirty="0"/>
              <a:t>If we are interested in looking for a moment to </a:t>
            </a:r>
            <a:r>
              <a:rPr lang="en-US" dirty="0" err="1"/>
              <a:t>entertainmet</a:t>
            </a:r>
            <a:r>
              <a:rPr lang="en-US" dirty="0"/>
              <a:t>: we can use 5</a:t>
            </a:r>
            <a:r>
              <a:rPr lang="en-US" baseline="30000" dirty="0"/>
              <a:t>th</a:t>
            </a:r>
            <a:r>
              <a:rPr lang="en-US" dirty="0"/>
              <a:t> cluster and search for a places that are similar in Lisbon and Rio.</a:t>
            </a:r>
          </a:p>
          <a:p>
            <a:endParaRPr lang="en-US" dirty="0"/>
          </a:p>
          <a:p>
            <a:pPr marL="0" indent="0">
              <a:buNone/>
            </a:pPr>
            <a:r>
              <a:rPr lang="en-US" dirty="0"/>
              <a:t>See an example: if you love nova </a:t>
            </a:r>
            <a:r>
              <a:rPr lang="en-US" dirty="0" err="1"/>
              <a:t>pombalina</a:t>
            </a:r>
            <a:r>
              <a:rPr lang="en-US" dirty="0"/>
              <a:t> when you stay in Lisbon, perhaps when you go to Rio de Janeiro you might like to know </a:t>
            </a:r>
            <a:r>
              <a:rPr lang="en-US" dirty="0" err="1"/>
              <a:t>Megamatte</a:t>
            </a:r>
            <a:r>
              <a:rPr lang="en-US" dirty="0"/>
              <a:t>. It’s a nice cluster so look at when you are looking for entertainment.</a:t>
            </a:r>
          </a:p>
          <a:p>
            <a:pPr marL="0" indent="0">
              <a:buNone/>
            </a:pPr>
            <a:r>
              <a:rPr lang="en-US" dirty="0"/>
              <a:t>If you are interested in other places like hotels you can seen in other cluster. And so on.</a:t>
            </a:r>
            <a:endParaRPr lang="pt-PT" dirty="0"/>
          </a:p>
        </p:txBody>
      </p:sp>
    </p:spTree>
    <p:extLst>
      <p:ext uri="{BB962C8B-B14F-4D97-AF65-F5344CB8AC3E}">
        <p14:creationId xmlns:p14="http://schemas.microsoft.com/office/powerpoint/2010/main" val="2624829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87E3F6CB-CCDF-4826-B841-8A83282E2555}"/>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Introduction</a:t>
            </a:r>
            <a:endParaRPr lang="pt-PT" sz="4000" dirty="0">
              <a:solidFill>
                <a:srgbClr val="FFFFFF"/>
              </a:solidFill>
            </a:endParaRPr>
          </a:p>
        </p:txBody>
      </p:sp>
      <p:cxnSp>
        <p:nvCxnSpPr>
          <p:cNvPr id="11" name="Straight Connector 1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EAA8F90D-066C-4801-9CDB-B0EBD62F6FCB}"/>
              </a:ext>
            </a:extLst>
          </p:cNvPr>
          <p:cNvSpPr>
            <a:spLocks noGrp="1"/>
          </p:cNvSpPr>
          <p:nvPr>
            <p:ph idx="1"/>
          </p:nvPr>
        </p:nvSpPr>
        <p:spPr>
          <a:xfrm>
            <a:off x="1097279" y="2546224"/>
            <a:ext cx="5977938" cy="3342747"/>
          </a:xfrm>
        </p:spPr>
        <p:txBody>
          <a:bodyPr>
            <a:normAutofit/>
          </a:bodyPr>
          <a:lstStyle/>
          <a:p>
            <a:r>
              <a:rPr lang="en-US" sz="1800" dirty="0">
                <a:solidFill>
                  <a:srgbClr val="FFFFFF"/>
                </a:solidFill>
              </a:rPr>
              <a:t>Going to holidays and choose places to stay and enjoy might be a challenge. Sometimes places were made for tourists and we can't enjoy local culture. and some trending places are too fancy and expensive, at the end have poor quality, as many restaurants we can see that food isn't fresh and all customers are foreign people. Maybe all tourists were fooled </a:t>
            </a:r>
          </a:p>
          <a:p>
            <a:endParaRPr lang="pt-PT" sz="1800" dirty="0">
              <a:solidFill>
                <a:srgbClr val="FFFFFF"/>
              </a:solidFill>
            </a:endParaRPr>
          </a:p>
        </p:txBody>
      </p:sp>
      <p:pic>
        <p:nvPicPr>
          <p:cNvPr id="5" name="Picture 4">
            <a:extLst>
              <a:ext uri="{FF2B5EF4-FFF2-40B4-BE49-F238E27FC236}">
                <a16:creationId xmlns:a16="http://schemas.microsoft.com/office/drawing/2014/main" id="{3304F523-00F4-4F3E-A9A9-9185C5F37832}"/>
              </a:ext>
            </a:extLst>
          </p:cNvPr>
          <p:cNvPicPr>
            <a:picLocks noChangeAspect="1"/>
          </p:cNvPicPr>
          <p:nvPr/>
        </p:nvPicPr>
        <p:blipFill rotWithShape="1">
          <a:blip r:embed="rId2"/>
          <a:srcRect l="25365" r="30055" b="-1"/>
          <a:stretch/>
        </p:blipFill>
        <p:spPr>
          <a:xfrm>
            <a:off x="7611902" y="10"/>
            <a:ext cx="4580097" cy="6857990"/>
          </a:xfrm>
          <a:prstGeom prst="rect">
            <a:avLst/>
          </a:prstGeom>
        </p:spPr>
      </p:pic>
    </p:spTree>
    <p:extLst>
      <p:ext uri="{BB962C8B-B14F-4D97-AF65-F5344CB8AC3E}">
        <p14:creationId xmlns:p14="http://schemas.microsoft.com/office/powerpoint/2010/main" val="361440718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450CA301-65B9-4506-BAE0-C70AECBD7383}"/>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Data and Source	</a:t>
            </a:r>
            <a:endParaRPr lang="pt-PT" sz="4000" dirty="0">
              <a:solidFill>
                <a:srgbClr val="FFFFFF"/>
              </a:solidFill>
            </a:endParaRPr>
          </a:p>
        </p:txBody>
      </p:sp>
      <p:cxnSp>
        <p:nvCxnSpPr>
          <p:cNvPr id="11" name="Straight Connector 1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E8A0A3C4-4490-440D-A723-E64A100A37BF}"/>
              </a:ext>
            </a:extLst>
          </p:cNvPr>
          <p:cNvSpPr>
            <a:spLocks noGrp="1"/>
          </p:cNvSpPr>
          <p:nvPr>
            <p:ph idx="1"/>
          </p:nvPr>
        </p:nvSpPr>
        <p:spPr>
          <a:xfrm>
            <a:off x="1097279" y="2546224"/>
            <a:ext cx="5977938" cy="3342747"/>
          </a:xfrm>
        </p:spPr>
        <p:txBody>
          <a:bodyPr>
            <a:normAutofit/>
          </a:bodyPr>
          <a:lstStyle/>
          <a:p>
            <a:r>
              <a:rPr lang="en-US" sz="1800" dirty="0">
                <a:solidFill>
                  <a:srgbClr val="FFFFFF"/>
                </a:solidFill>
              </a:rPr>
              <a:t>We used data from Foursquare in order to collect some characteristics from each spot.</a:t>
            </a:r>
          </a:p>
          <a:p>
            <a:endParaRPr lang="en-US" sz="1800" dirty="0">
              <a:solidFill>
                <a:srgbClr val="FFFFFF"/>
              </a:solidFill>
            </a:endParaRPr>
          </a:p>
          <a:p>
            <a:r>
              <a:rPr lang="en-US" sz="1800" dirty="0">
                <a:solidFill>
                  <a:srgbClr val="FFFFFF"/>
                </a:solidFill>
              </a:rPr>
              <a:t>Such as  categories, number of reviews, rating, average cost, name and location.</a:t>
            </a:r>
            <a:endParaRPr lang="pt-PT" sz="1800" dirty="0">
              <a:solidFill>
                <a:srgbClr val="FFFFFF"/>
              </a:solidFill>
            </a:endParaRPr>
          </a:p>
        </p:txBody>
      </p:sp>
      <p:pic>
        <p:nvPicPr>
          <p:cNvPr id="5" name="Picture 4">
            <a:extLst>
              <a:ext uri="{FF2B5EF4-FFF2-40B4-BE49-F238E27FC236}">
                <a16:creationId xmlns:a16="http://schemas.microsoft.com/office/drawing/2014/main" id="{2429E2AA-11C5-4E7A-93F8-595322A0C3B1}"/>
              </a:ext>
            </a:extLst>
          </p:cNvPr>
          <p:cNvPicPr>
            <a:picLocks noChangeAspect="1"/>
          </p:cNvPicPr>
          <p:nvPr/>
        </p:nvPicPr>
        <p:blipFill rotWithShape="1">
          <a:blip r:embed="rId2"/>
          <a:srcRect l="27374" r="28046" b="-1"/>
          <a:stretch/>
        </p:blipFill>
        <p:spPr>
          <a:xfrm>
            <a:off x="7611902" y="10"/>
            <a:ext cx="4580097" cy="6857990"/>
          </a:xfrm>
          <a:prstGeom prst="rect">
            <a:avLst/>
          </a:prstGeom>
        </p:spPr>
      </p:pic>
    </p:spTree>
    <p:extLst>
      <p:ext uri="{BB962C8B-B14F-4D97-AF65-F5344CB8AC3E}">
        <p14:creationId xmlns:p14="http://schemas.microsoft.com/office/powerpoint/2010/main" val="332469225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EDE8F8B3-FB92-43A9-AB20-AC6ED7D1B15E}"/>
              </a:ext>
            </a:extLst>
          </p:cNvPr>
          <p:cNvSpPr>
            <a:spLocks noGrp="1"/>
          </p:cNvSpPr>
          <p:nvPr>
            <p:ph type="title"/>
          </p:nvPr>
        </p:nvSpPr>
        <p:spPr>
          <a:xfrm>
            <a:off x="484814" y="640080"/>
            <a:ext cx="3659246" cy="2850319"/>
          </a:xfrm>
        </p:spPr>
        <p:txBody>
          <a:bodyPr vert="horz" lIns="91440" tIns="45720" rIns="91440" bIns="45720" rtlCol="0" anchor="b">
            <a:normAutofit/>
          </a:bodyPr>
          <a:lstStyle/>
          <a:p>
            <a:r>
              <a:rPr lang="en-US" sz="5400">
                <a:solidFill>
                  <a:srgbClr val="FFFFFF"/>
                </a:solidFill>
              </a:rPr>
              <a:t>Top 100 venues in LISBOM</a:t>
            </a:r>
          </a:p>
        </p:txBody>
      </p:sp>
      <p:cxnSp>
        <p:nvCxnSpPr>
          <p:cNvPr id="15"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Imagem 3">
            <a:extLst>
              <a:ext uri="{FF2B5EF4-FFF2-40B4-BE49-F238E27FC236}">
                <a16:creationId xmlns:a16="http://schemas.microsoft.com/office/drawing/2014/main" id="{8F42A356-9B4A-4089-84FD-D96AFAF48552}"/>
              </a:ext>
            </a:extLst>
          </p:cNvPr>
          <p:cNvPicPr>
            <a:picLocks noChangeAspect="1"/>
          </p:cNvPicPr>
          <p:nvPr/>
        </p:nvPicPr>
        <p:blipFill rotWithShape="1">
          <a:blip r:embed="rId2"/>
          <a:srcRect l="4356" r="30357" b="1"/>
          <a:stretch/>
        </p:blipFill>
        <p:spPr>
          <a:xfrm>
            <a:off x="4635095" y="10"/>
            <a:ext cx="7556889" cy="6857990"/>
          </a:xfrm>
          <a:prstGeom prst="rect">
            <a:avLst/>
          </a:prstGeom>
        </p:spPr>
      </p:pic>
    </p:spTree>
    <p:extLst>
      <p:ext uri="{BB962C8B-B14F-4D97-AF65-F5344CB8AC3E}">
        <p14:creationId xmlns:p14="http://schemas.microsoft.com/office/powerpoint/2010/main" val="67500709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2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517065"/>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C817E847-40D2-4141-990B-06838D66BA43}"/>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4400">
                <a:solidFill>
                  <a:srgbClr val="FFFFFF"/>
                </a:solidFill>
              </a:rPr>
              <a:t>Top 100 Venues in Rio de Janeiro</a:t>
            </a:r>
          </a:p>
        </p:txBody>
      </p:sp>
      <p:cxnSp>
        <p:nvCxnSpPr>
          <p:cNvPr id="33" name="Straight Connector 32">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Imagem 4">
            <a:extLst>
              <a:ext uri="{FF2B5EF4-FFF2-40B4-BE49-F238E27FC236}">
                <a16:creationId xmlns:a16="http://schemas.microsoft.com/office/drawing/2014/main" id="{7CAB407F-638D-4661-AA6D-F6A59D887F4A}"/>
              </a:ext>
            </a:extLst>
          </p:cNvPr>
          <p:cNvPicPr>
            <a:picLocks noChangeAspect="1"/>
          </p:cNvPicPr>
          <p:nvPr/>
        </p:nvPicPr>
        <p:blipFill rotWithShape="1">
          <a:blip r:embed="rId2"/>
          <a:srcRect l="-9917" r="-1"/>
          <a:stretch/>
        </p:blipFill>
        <p:spPr>
          <a:xfrm>
            <a:off x="3922877" y="1064625"/>
            <a:ext cx="8269123" cy="4728750"/>
          </a:xfrm>
          <a:prstGeom prst="rect">
            <a:avLst/>
          </a:prstGeom>
        </p:spPr>
      </p:pic>
    </p:spTree>
    <p:extLst>
      <p:ext uri="{BB962C8B-B14F-4D97-AF65-F5344CB8AC3E}">
        <p14:creationId xmlns:p14="http://schemas.microsoft.com/office/powerpoint/2010/main" val="627831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0A9785-DB7A-4983-A64E-90D5B24ABE6F}"/>
              </a:ext>
            </a:extLst>
          </p:cNvPr>
          <p:cNvSpPr>
            <a:spLocks noGrp="1"/>
          </p:cNvSpPr>
          <p:nvPr>
            <p:ph type="title"/>
          </p:nvPr>
        </p:nvSpPr>
        <p:spPr/>
        <p:txBody>
          <a:bodyPr/>
          <a:lstStyle/>
          <a:p>
            <a:r>
              <a:rPr lang="en-US" dirty="0"/>
              <a:t>Table Visualization</a:t>
            </a:r>
            <a:endParaRPr lang="pt-PT" dirty="0"/>
          </a:p>
        </p:txBody>
      </p:sp>
      <p:pic>
        <p:nvPicPr>
          <p:cNvPr id="4" name="Imagem 3">
            <a:extLst>
              <a:ext uri="{FF2B5EF4-FFF2-40B4-BE49-F238E27FC236}">
                <a16:creationId xmlns:a16="http://schemas.microsoft.com/office/drawing/2014/main" id="{34444890-6BDB-4397-B6CB-E9127F0A9203}"/>
              </a:ext>
            </a:extLst>
          </p:cNvPr>
          <p:cNvPicPr>
            <a:picLocks noChangeAspect="1"/>
          </p:cNvPicPr>
          <p:nvPr/>
        </p:nvPicPr>
        <p:blipFill>
          <a:blip r:embed="rId2"/>
          <a:stretch>
            <a:fillRect/>
          </a:stretch>
        </p:blipFill>
        <p:spPr>
          <a:xfrm>
            <a:off x="913503" y="1943560"/>
            <a:ext cx="10425953" cy="4441742"/>
          </a:xfrm>
          <a:prstGeom prst="rect">
            <a:avLst/>
          </a:prstGeom>
        </p:spPr>
      </p:pic>
    </p:spTree>
    <p:extLst>
      <p:ext uri="{BB962C8B-B14F-4D97-AF65-F5344CB8AC3E}">
        <p14:creationId xmlns:p14="http://schemas.microsoft.com/office/powerpoint/2010/main" val="349793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614AF4-1296-4F4C-B060-38197614DFB8}"/>
              </a:ext>
            </a:extLst>
          </p:cNvPr>
          <p:cNvSpPr>
            <a:spLocks noGrp="1"/>
          </p:cNvSpPr>
          <p:nvPr>
            <p:ph type="title"/>
          </p:nvPr>
        </p:nvSpPr>
        <p:spPr/>
        <p:txBody>
          <a:bodyPr>
            <a:normAutofit fontScale="90000"/>
          </a:bodyPr>
          <a:lstStyle/>
          <a:p>
            <a:r>
              <a:rPr lang="en-US" dirty="0"/>
              <a:t>Now we applied non supervised technique called K-mean, with k =5</a:t>
            </a:r>
            <a:endParaRPr lang="pt-PT" dirty="0"/>
          </a:p>
        </p:txBody>
      </p:sp>
      <p:sp>
        <p:nvSpPr>
          <p:cNvPr id="3" name="Marcador de Posição de Conteúdo 2">
            <a:extLst>
              <a:ext uri="{FF2B5EF4-FFF2-40B4-BE49-F238E27FC236}">
                <a16:creationId xmlns:a16="http://schemas.microsoft.com/office/drawing/2014/main" id="{B6417865-40FC-4F02-88DC-D6721BA9FA3D}"/>
              </a:ext>
            </a:extLst>
          </p:cNvPr>
          <p:cNvSpPr>
            <a:spLocks noGrp="1"/>
          </p:cNvSpPr>
          <p:nvPr>
            <p:ph idx="1"/>
          </p:nvPr>
        </p:nvSpPr>
        <p:spPr/>
        <p:txBody>
          <a:bodyPr/>
          <a:lstStyle/>
          <a:p>
            <a:r>
              <a:rPr lang="en-US" dirty="0"/>
              <a:t>Let’s check the result using package Folium</a:t>
            </a:r>
            <a:endParaRPr lang="pt-PT" dirty="0"/>
          </a:p>
        </p:txBody>
      </p:sp>
    </p:spTree>
    <p:extLst>
      <p:ext uri="{BB962C8B-B14F-4D97-AF65-F5344CB8AC3E}">
        <p14:creationId xmlns:p14="http://schemas.microsoft.com/office/powerpoint/2010/main" val="3811432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7EA3F5E8-7264-4D52-B036-8A47C88AC7BB}"/>
              </a:ext>
            </a:extLst>
          </p:cNvPr>
          <p:cNvSpPr>
            <a:spLocks noGrp="1"/>
          </p:cNvSpPr>
          <p:nvPr>
            <p:ph type="title"/>
          </p:nvPr>
        </p:nvSpPr>
        <p:spPr>
          <a:xfrm>
            <a:off x="484814" y="640080"/>
            <a:ext cx="3659246" cy="2850319"/>
          </a:xfrm>
        </p:spPr>
        <p:txBody>
          <a:bodyPr vert="horz" lIns="91440" tIns="45720" rIns="91440" bIns="45720" rtlCol="0" anchor="b">
            <a:normAutofit fontScale="90000"/>
          </a:bodyPr>
          <a:lstStyle/>
          <a:p>
            <a:r>
              <a:rPr lang="en-US" sz="5400" dirty="0">
                <a:solidFill>
                  <a:srgbClr val="FFFFFF"/>
                </a:solidFill>
              </a:rPr>
              <a:t>Each location and its cluster - Lisbon</a:t>
            </a:r>
          </a:p>
        </p:txBody>
      </p:sp>
      <p:cxnSp>
        <p:nvCxnSpPr>
          <p:cNvPr id="15"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Imagem 3">
            <a:extLst>
              <a:ext uri="{FF2B5EF4-FFF2-40B4-BE49-F238E27FC236}">
                <a16:creationId xmlns:a16="http://schemas.microsoft.com/office/drawing/2014/main" id="{FD6104C8-EE56-41A9-8678-33651E0ADAF1}"/>
              </a:ext>
            </a:extLst>
          </p:cNvPr>
          <p:cNvPicPr>
            <a:picLocks noChangeAspect="1"/>
          </p:cNvPicPr>
          <p:nvPr/>
        </p:nvPicPr>
        <p:blipFill rotWithShape="1">
          <a:blip r:embed="rId2"/>
          <a:srcRect l="16589" r="20877" b="-1"/>
          <a:stretch/>
        </p:blipFill>
        <p:spPr>
          <a:xfrm>
            <a:off x="4635095" y="10"/>
            <a:ext cx="7556889" cy="6857990"/>
          </a:xfrm>
          <a:prstGeom prst="rect">
            <a:avLst/>
          </a:prstGeom>
        </p:spPr>
      </p:pic>
    </p:spTree>
    <p:extLst>
      <p:ext uri="{BB962C8B-B14F-4D97-AF65-F5344CB8AC3E}">
        <p14:creationId xmlns:p14="http://schemas.microsoft.com/office/powerpoint/2010/main" val="178509568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2" name="Straight Connector 2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Imagem 3">
            <a:extLst>
              <a:ext uri="{FF2B5EF4-FFF2-40B4-BE49-F238E27FC236}">
                <a16:creationId xmlns:a16="http://schemas.microsoft.com/office/drawing/2014/main" id="{B2FAB18E-8D93-4792-987D-204A44E94373}"/>
              </a:ext>
            </a:extLst>
          </p:cNvPr>
          <p:cNvPicPr>
            <a:picLocks noChangeAspect="1"/>
          </p:cNvPicPr>
          <p:nvPr/>
        </p:nvPicPr>
        <p:blipFill rotWithShape="1">
          <a:blip r:embed="rId2"/>
          <a:srcRect l="13038" r="30765" b="1"/>
          <a:stretch/>
        </p:blipFill>
        <p:spPr>
          <a:xfrm>
            <a:off x="16" y="10"/>
            <a:ext cx="7556889" cy="6857990"/>
          </a:xfrm>
          <a:prstGeom prst="rect">
            <a:avLst/>
          </a:prstGeom>
        </p:spPr>
      </p:pic>
      <p:sp>
        <p:nvSpPr>
          <p:cNvPr id="24" name="Rectangle 23">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56905"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A5E44B7-5F0D-4B2A-84AA-CDC5CFCC1E3E}"/>
              </a:ext>
            </a:extLst>
          </p:cNvPr>
          <p:cNvSpPr>
            <a:spLocks noGrp="1"/>
          </p:cNvSpPr>
          <p:nvPr>
            <p:ph type="title"/>
          </p:nvPr>
        </p:nvSpPr>
        <p:spPr>
          <a:xfrm>
            <a:off x="8047939" y="640080"/>
            <a:ext cx="3659246" cy="2850320"/>
          </a:xfrm>
        </p:spPr>
        <p:txBody>
          <a:bodyPr vert="horz" lIns="91440" tIns="45720" rIns="91440" bIns="45720" rtlCol="0" anchor="b">
            <a:normAutofit fontScale="90000"/>
          </a:bodyPr>
          <a:lstStyle/>
          <a:p>
            <a:r>
              <a:rPr lang="en-US" sz="5400" dirty="0">
                <a:solidFill>
                  <a:srgbClr val="FFFFFF"/>
                </a:solidFill>
              </a:rPr>
              <a:t>Each location and its cluster – Rio de Janeiro</a:t>
            </a:r>
          </a:p>
        </p:txBody>
      </p:sp>
      <p:cxnSp>
        <p:nvCxnSpPr>
          <p:cNvPr id="26" name="Straight Connector 25">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338532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RetrospectVTI">
  <a:themeElements>
    <a:clrScheme name="AnalogousFromRegularSeed_2SEEDS">
      <a:dk1>
        <a:srgbClr val="000000"/>
      </a:dk1>
      <a:lt1>
        <a:srgbClr val="FFFFFF"/>
      </a:lt1>
      <a:dk2>
        <a:srgbClr val="262441"/>
      </a:dk2>
      <a:lt2>
        <a:srgbClr val="E2E7E8"/>
      </a:lt2>
      <a:accent1>
        <a:srgbClr val="C34D64"/>
      </a:accent1>
      <a:accent2>
        <a:srgbClr val="B1543B"/>
      </a:accent2>
      <a:accent3>
        <a:srgbClr val="C3984D"/>
      </a:accent3>
      <a:accent4>
        <a:srgbClr val="3BB1A3"/>
      </a:accent4>
      <a:accent5>
        <a:srgbClr val="4DA1C3"/>
      </a:accent5>
      <a:accent6>
        <a:srgbClr val="3B5DB1"/>
      </a:accent6>
      <a:hlink>
        <a:srgbClr val="378DA5"/>
      </a:hlink>
      <a:folHlink>
        <a:srgbClr val="7F7F7F"/>
      </a:folHlink>
    </a:clrScheme>
    <a:fontScheme name="Retrospect">
      <a:majorFont>
        <a:latin typeface="Garamond"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12</TotalTime>
  <Words>306</Words>
  <Application>Microsoft Office PowerPoint</Application>
  <PresentationFormat>Ecrã Panorâmico</PresentationFormat>
  <Paragraphs>22</Paragraphs>
  <Slides>11</Slides>
  <Notes>0</Notes>
  <HiddenSlides>0</HiddenSlides>
  <MMClips>0</MMClips>
  <ScaleCrop>false</ScaleCrop>
  <HeadingPairs>
    <vt:vector size="6" baseType="variant">
      <vt:variant>
        <vt:lpstr>Tipos de letra usados</vt:lpstr>
      </vt:variant>
      <vt:variant>
        <vt:i4>2</vt:i4>
      </vt:variant>
      <vt:variant>
        <vt:lpstr>Tema</vt:lpstr>
      </vt:variant>
      <vt:variant>
        <vt:i4>1</vt:i4>
      </vt:variant>
      <vt:variant>
        <vt:lpstr>Títulos dos diapositivos</vt:lpstr>
      </vt:variant>
      <vt:variant>
        <vt:i4>11</vt:i4>
      </vt:variant>
    </vt:vector>
  </HeadingPairs>
  <TitlesOfParts>
    <vt:vector size="14" baseType="lpstr">
      <vt:lpstr>Calibri</vt:lpstr>
      <vt:lpstr>Garamond</vt:lpstr>
      <vt:lpstr>RetrospectVTI</vt:lpstr>
      <vt:lpstr>The trending venues in Lisbon and Rio de Janeiro. </vt:lpstr>
      <vt:lpstr>Introduction</vt:lpstr>
      <vt:lpstr>Data and Source </vt:lpstr>
      <vt:lpstr>Top 100 venues in LISBOM</vt:lpstr>
      <vt:lpstr>Top 100 Venues in Rio de Janeiro</vt:lpstr>
      <vt:lpstr>Table Visualization</vt:lpstr>
      <vt:lpstr>Now we applied non supervised technique called K-mean, with k =5</vt:lpstr>
      <vt:lpstr>Each location and its cluster - Lisbon</vt:lpstr>
      <vt:lpstr>Each location and its cluster – Rio de Janeiro</vt:lpstr>
      <vt:lpstr>An example:5th cluster and its characteristics  Categories: {entertainment cluster: (majority ) - bars, pubs and clubs} Price between moderate and Expensive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trending venues in Lisbon and Rio de Janeiro.</dc:title>
  <dc:creator>Alexandre Gomes</dc:creator>
  <cp:lastModifiedBy>Alexandre Gomes</cp:lastModifiedBy>
  <cp:revision>4</cp:revision>
  <dcterms:created xsi:type="dcterms:W3CDTF">2019-12-07T17:08:39Z</dcterms:created>
  <dcterms:modified xsi:type="dcterms:W3CDTF">2019-12-07T17:21:26Z</dcterms:modified>
</cp:coreProperties>
</file>